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75" r:id="rId4"/>
    <p:sldId id="359" r:id="rId5"/>
    <p:sldId id="365" r:id="rId6"/>
    <p:sldId id="366" r:id="rId7"/>
    <p:sldId id="367" r:id="rId8"/>
    <p:sldId id="284" r:id="rId9"/>
    <p:sldId id="261" r:id="rId10"/>
    <p:sldId id="361" r:id="rId11"/>
    <p:sldId id="362" r:id="rId12"/>
    <p:sldId id="364" r:id="rId13"/>
    <p:sldId id="363" r:id="rId14"/>
    <p:sldId id="347" r:id="rId15"/>
    <p:sldId id="265" r:id="rId16"/>
    <p:sldId id="308" r:id="rId17"/>
    <p:sldId id="30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3" autoAdjust="0"/>
    <p:restoredTop sz="94660"/>
  </p:normalViewPr>
  <p:slideViewPr>
    <p:cSldViewPr snapToGrid="0">
      <p:cViewPr varScale="1">
        <p:scale>
          <a:sx n="84" d="100"/>
          <a:sy n="84" d="100"/>
        </p:scale>
        <p:origin x="768"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17/10/2024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3</a:t>
            </a:fld>
            <a:endParaRPr lang="en-US"/>
          </a:p>
        </p:txBody>
      </p:sp>
    </p:spTree>
    <p:extLst>
      <p:ext uri="{BB962C8B-B14F-4D97-AF65-F5344CB8AC3E}">
        <p14:creationId xmlns:p14="http://schemas.microsoft.com/office/powerpoint/2010/main" val="2877399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17/10/2024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17/10/2024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17/10/2024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17/10/2024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17/10/2024</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17/10/2024</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17/10/2024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17/10/2024</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7.xml"/><Relationship Id="rId6" Type="http://schemas.openxmlformats.org/officeDocument/2006/relationships/image" Target="../media/image13.emf"/><Relationship Id="rId5" Type="http://schemas.openxmlformats.org/officeDocument/2006/relationships/image" Target="../media/image12.emf"/><Relationship Id="rId4" Type="http://schemas.openxmlformats.org/officeDocument/2006/relationships/image" Target="../media/image11.emf"/></Relationships>
</file>

<file path=ppt/slides/_rels/slide9.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2703" y="1024508"/>
            <a:ext cx="5808373" cy="4154984"/>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Hey! I’m </a:t>
            </a:r>
            <a:r>
              <a:rPr lang="en-GB" sz="4400" b="1" dirty="0" err="1">
                <a:ln w="13462">
                  <a:solidFill>
                    <a:schemeClr val="bg1"/>
                  </a:solidFill>
                  <a:prstDash val="solid"/>
                </a:ln>
                <a:solidFill>
                  <a:schemeClr val="tx1">
                    <a:lumMod val="85000"/>
                    <a:lumOff val="15000"/>
                  </a:schemeClr>
                </a:solidFill>
                <a:effectLst>
                  <a:outerShdw dist="38100" dir="2700000" algn="bl" rotWithShape="0">
                    <a:schemeClr val="accent5"/>
                  </a:outerShdw>
                </a:effectLst>
              </a:rPr>
              <a:t>Flossinator</a:t>
            </a: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 I help the Incredible Brush by getting to the bits of food that are hidden and that he can’t find or get to. </a:t>
            </a:r>
          </a:p>
        </p:txBody>
      </p:sp>
      <p:pic>
        <p:nvPicPr>
          <p:cNvPr id="3" name="Picture 2">
            <a:extLst>
              <a:ext uri="{FF2B5EF4-FFF2-40B4-BE49-F238E27FC236}">
                <a16:creationId xmlns:a16="http://schemas.microsoft.com/office/drawing/2014/main" id="{E99051C2-6906-3D4E-9E4F-FA97F3958C6D}"/>
              </a:ext>
            </a:extLst>
          </p:cNvPr>
          <p:cNvPicPr>
            <a:picLocks noChangeAspect="1"/>
          </p:cNvPicPr>
          <p:nvPr/>
        </p:nvPicPr>
        <p:blipFill rotWithShape="1">
          <a:blip r:embed="rId2"/>
          <a:srcRect l="10890" t="31043"/>
          <a:stretch/>
        </p:blipFill>
        <p:spPr>
          <a:xfrm>
            <a:off x="6286500" y="247935"/>
            <a:ext cx="4743450" cy="5708131"/>
          </a:xfrm>
          <a:prstGeom prst="rect">
            <a:avLst/>
          </a:prstGeom>
        </p:spPr>
      </p:pic>
      <p:sp>
        <p:nvSpPr>
          <p:cNvPr id="5" name="TextBox 4">
            <a:extLst>
              <a:ext uri="{FF2B5EF4-FFF2-40B4-BE49-F238E27FC236}">
                <a16:creationId xmlns:a16="http://schemas.microsoft.com/office/drawing/2014/main" id="{52A0983B-AFC1-734D-AD5E-7A540E2711A1}"/>
              </a:ext>
            </a:extLst>
          </p:cNvPr>
          <p:cNvSpPr txBox="1"/>
          <p:nvPr/>
        </p:nvSpPr>
        <p:spPr>
          <a:xfrm>
            <a:off x="1880315" y="6150114"/>
            <a:ext cx="8367511" cy="707886"/>
          </a:xfrm>
          <a:prstGeom prst="rect">
            <a:avLst/>
          </a:prstGeom>
          <a:noFill/>
        </p:spPr>
        <p:txBody>
          <a:bodyPr wrap="square" rtlCol="0">
            <a:spAutoFit/>
          </a:body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flosses their teeth?</a:t>
            </a:r>
          </a:p>
        </p:txBody>
      </p:sp>
    </p:spTree>
    <p:extLst>
      <p:ext uri="{BB962C8B-B14F-4D97-AF65-F5344CB8AC3E}">
        <p14:creationId xmlns:p14="http://schemas.microsoft.com/office/powerpoint/2010/main" val="8261429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22530" y="1292038"/>
            <a:ext cx="6958884" cy="3416320"/>
          </a:xfrm>
          <a:prstGeom prst="rect">
            <a:avLst/>
          </a:prstGeom>
          <a:noFill/>
        </p:spPr>
        <p:txBody>
          <a:bodyPr wrap="square" rtlCol="0">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Hello there! I’m the Sugar Detective and I keep a look out for those sneaky sugar soldiers who like to get into our food and drink. We must watch out for them as they can cause our teeth to decay!</a:t>
            </a:r>
          </a:p>
        </p:txBody>
      </p:sp>
      <p:pic>
        <p:nvPicPr>
          <p:cNvPr id="6" name="Picture 5">
            <a:extLst>
              <a:ext uri="{FF2B5EF4-FFF2-40B4-BE49-F238E27FC236}">
                <a16:creationId xmlns:a16="http://schemas.microsoft.com/office/drawing/2014/main" id="{8C7277A7-D18E-A545-A9FC-8E2C0DA565BB}"/>
              </a:ext>
            </a:extLst>
          </p:cNvPr>
          <p:cNvPicPr>
            <a:picLocks noChangeAspect="1"/>
          </p:cNvPicPr>
          <p:nvPr/>
        </p:nvPicPr>
        <p:blipFill>
          <a:blip r:embed="rId2"/>
          <a:stretch>
            <a:fillRect/>
          </a:stretch>
        </p:blipFill>
        <p:spPr>
          <a:xfrm>
            <a:off x="8670738" y="1063438"/>
            <a:ext cx="2816411" cy="2330822"/>
          </a:xfrm>
          <a:prstGeom prst="rect">
            <a:avLst/>
          </a:prstGeom>
        </p:spPr>
      </p:pic>
      <p:pic>
        <p:nvPicPr>
          <p:cNvPr id="5" name="Picture 4">
            <a:extLst>
              <a:ext uri="{FF2B5EF4-FFF2-40B4-BE49-F238E27FC236}">
                <a16:creationId xmlns:a16="http://schemas.microsoft.com/office/drawing/2014/main" id="{3B5D221D-E616-1C4D-9C7E-7EED498FB38C}"/>
              </a:ext>
            </a:extLst>
          </p:cNvPr>
          <p:cNvPicPr>
            <a:picLocks noChangeAspect="1"/>
          </p:cNvPicPr>
          <p:nvPr/>
        </p:nvPicPr>
        <p:blipFill>
          <a:blip r:embed="rId3"/>
          <a:stretch>
            <a:fillRect/>
          </a:stretch>
        </p:blipFill>
        <p:spPr>
          <a:xfrm>
            <a:off x="9877985" y="5734050"/>
            <a:ext cx="2314015" cy="1123950"/>
          </a:xfrm>
          <a:prstGeom prst="rect">
            <a:avLst/>
          </a:prstGeom>
        </p:spPr>
      </p:pic>
      <p:sp>
        <p:nvSpPr>
          <p:cNvPr id="9" name="TextBox 8">
            <a:extLst>
              <a:ext uri="{FF2B5EF4-FFF2-40B4-BE49-F238E27FC236}">
                <a16:creationId xmlns:a16="http://schemas.microsoft.com/office/drawing/2014/main" id="{CF564F14-BBEB-4F48-89EA-8C2F27AD6EF8}"/>
              </a:ext>
            </a:extLst>
          </p:cNvPr>
          <p:cNvSpPr txBox="1"/>
          <p:nvPr/>
        </p:nvSpPr>
        <p:spPr>
          <a:xfrm>
            <a:off x="1" y="6150114"/>
            <a:ext cx="10247826" cy="646331"/>
          </a:xfrm>
          <a:prstGeom prst="rect">
            <a:avLst/>
          </a:prstGeom>
          <a:noFill/>
        </p:spPr>
        <p:txBody>
          <a:bodyPr wrap="square" rtlCol="0">
            <a:spAutoFit/>
          </a:bodyPr>
          <a:lstStyle/>
          <a:p>
            <a:pPr algn="ctr"/>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tries to monitor how much sugar they eat?</a:t>
            </a:r>
          </a:p>
        </p:txBody>
      </p:sp>
    </p:spTree>
    <p:extLst>
      <p:ext uri="{BB962C8B-B14F-4D97-AF65-F5344CB8AC3E}">
        <p14:creationId xmlns:p14="http://schemas.microsoft.com/office/powerpoint/2010/main" val="21490681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4223" y="1809721"/>
            <a:ext cx="8791977" cy="2123658"/>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I’m Fairy Fluoride. I’m the special ingredient that helps prevent your teeth from decay! </a:t>
            </a:r>
          </a:p>
        </p:txBody>
      </p:sp>
      <p:pic>
        <p:nvPicPr>
          <p:cNvPr id="4" name="Picture 3">
            <a:extLst>
              <a:ext uri="{FF2B5EF4-FFF2-40B4-BE49-F238E27FC236}">
                <a16:creationId xmlns:a16="http://schemas.microsoft.com/office/drawing/2014/main" id="{4D387CC7-31A9-7248-9D43-EB16A48C3B23}"/>
              </a:ext>
            </a:extLst>
          </p:cNvPr>
          <p:cNvPicPr>
            <a:picLocks noChangeAspect="1"/>
          </p:cNvPicPr>
          <p:nvPr/>
        </p:nvPicPr>
        <p:blipFill>
          <a:blip r:embed="rId2"/>
          <a:stretch>
            <a:fillRect/>
          </a:stretch>
        </p:blipFill>
        <p:spPr>
          <a:xfrm>
            <a:off x="9236200" y="508057"/>
            <a:ext cx="2389130" cy="2603328"/>
          </a:xfrm>
          <a:prstGeom prst="rect">
            <a:avLst/>
          </a:prstGeom>
        </p:spPr>
      </p:pic>
    </p:spTree>
    <p:extLst>
      <p:ext uri="{BB962C8B-B14F-4D97-AF65-F5344CB8AC3E}">
        <p14:creationId xmlns:p14="http://schemas.microsoft.com/office/powerpoint/2010/main" val="17697632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23505" y="412125"/>
            <a:ext cx="9362940" cy="2800767"/>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And I’m Captain Dentist.  Make sure you come and see me at least once or twice a year. I’ll alert you to any dangers that your teeth may be facing.</a:t>
            </a:r>
          </a:p>
        </p:txBody>
      </p:sp>
      <p:pic>
        <p:nvPicPr>
          <p:cNvPr id="8" name="Picture 7">
            <a:extLst>
              <a:ext uri="{FF2B5EF4-FFF2-40B4-BE49-F238E27FC236}">
                <a16:creationId xmlns:a16="http://schemas.microsoft.com/office/drawing/2014/main" id="{A7C18790-7F2B-7542-938D-02B334A89808}"/>
              </a:ext>
            </a:extLst>
          </p:cNvPr>
          <p:cNvPicPr>
            <a:picLocks noChangeAspect="1"/>
          </p:cNvPicPr>
          <p:nvPr/>
        </p:nvPicPr>
        <p:blipFill>
          <a:blip r:embed="rId2"/>
          <a:stretch>
            <a:fillRect/>
          </a:stretch>
        </p:blipFill>
        <p:spPr>
          <a:xfrm>
            <a:off x="0" y="1085850"/>
            <a:ext cx="2001321" cy="5772150"/>
          </a:xfrm>
          <a:prstGeom prst="rect">
            <a:avLst/>
          </a:prstGeom>
        </p:spPr>
      </p:pic>
      <p:sp>
        <p:nvSpPr>
          <p:cNvPr id="9" name="TextBox 8">
            <a:extLst>
              <a:ext uri="{FF2B5EF4-FFF2-40B4-BE49-F238E27FC236}">
                <a16:creationId xmlns:a16="http://schemas.microsoft.com/office/drawing/2014/main" id="{B6B6C369-7133-824D-84C3-AFED645BFFA1}"/>
              </a:ext>
            </a:extLst>
          </p:cNvPr>
          <p:cNvSpPr txBox="1"/>
          <p:nvPr/>
        </p:nvSpPr>
        <p:spPr>
          <a:xfrm>
            <a:off x="2001321" y="6150114"/>
            <a:ext cx="8367511" cy="707886"/>
          </a:xfrm>
          <a:prstGeom prst="rect">
            <a:avLst/>
          </a:prstGeom>
          <a:noFill/>
        </p:spPr>
        <p:txBody>
          <a:bodyPr wrap="square" rtlCol="0">
            <a:spAutoFit/>
          </a:body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has visited the dentist before?</a:t>
            </a:r>
          </a:p>
        </p:txBody>
      </p:sp>
    </p:spTree>
    <p:extLst>
      <p:ext uri="{BB962C8B-B14F-4D97-AF65-F5344CB8AC3E}">
        <p14:creationId xmlns:p14="http://schemas.microsoft.com/office/powerpoint/2010/main" val="6821489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775053357"/>
              </p:ext>
            </p:extLst>
          </p:nvPr>
        </p:nvGraphicFramePr>
        <p:xfrm>
          <a:off x="217173" y="1678865"/>
          <a:ext cx="5726427" cy="3177540"/>
        </p:xfrm>
        <a:graphic>
          <a:graphicData uri="http://schemas.openxmlformats.org/drawingml/2006/table">
            <a:tbl>
              <a:tblPr/>
              <a:tblGrid>
                <a:gridCol w="5726427">
                  <a:extLst>
                    <a:ext uri="{9D8B030D-6E8A-4147-A177-3AD203B41FA5}">
                      <a16:colId xmlns:a16="http://schemas.microsoft.com/office/drawing/2014/main" val="20000"/>
                    </a:ext>
                  </a:extLst>
                </a:gridCol>
              </a:tblGrid>
              <a:tr h="0">
                <a:tc>
                  <a:txBody>
                    <a:bodyPr/>
                    <a:lstStyle/>
                    <a:p>
                      <a:endParaRPr lang="en-GB" sz="105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endParaRPr>
                    </a:p>
                    <a:p>
                      <a:r>
                        <a:rPr lang="en-GB" sz="3200" kern="1200" dirty="0">
                          <a:solidFill>
                            <a:srgbClr val="202124"/>
                          </a:solidFill>
                          <a:latin typeface="+mj-lt"/>
                          <a:ea typeface="+mn-ea"/>
                          <a:cs typeface="+mn-cs"/>
                        </a:rPr>
                        <a:t>Create your own story using the puppet characters provided. </a:t>
                      </a:r>
                    </a:p>
                    <a:p>
                      <a:endParaRPr lang="en-GB" sz="3200" kern="1200" dirty="0">
                        <a:solidFill>
                          <a:srgbClr val="202124"/>
                        </a:solidFill>
                        <a:latin typeface="+mj-lt"/>
                        <a:ea typeface="+mn-ea"/>
                        <a:cs typeface="+mn-cs"/>
                      </a:endParaRPr>
                    </a:p>
                    <a:p>
                      <a:r>
                        <a:rPr lang="en-GB" sz="3200" kern="1200" dirty="0">
                          <a:solidFill>
                            <a:srgbClr val="202124"/>
                          </a:solidFill>
                          <a:latin typeface="+mj-lt"/>
                          <a:ea typeface="+mn-ea"/>
                          <a:cs typeface="+mn-cs"/>
                        </a:rPr>
                        <a:t>How do the Guardian of the Gums help protect the precious Royal Teeth? </a:t>
                      </a: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E350382-33EF-C745-80A5-C71D9F076A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84863" y="1021976"/>
            <a:ext cx="6405475" cy="44913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514757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3" name="TextBox 2"/>
          <p:cNvSpPr txBox="1"/>
          <p:nvPr/>
        </p:nvSpPr>
        <p:spPr>
          <a:xfrm>
            <a:off x="304799" y="1214361"/>
            <a:ext cx="11582400" cy="201593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500" dirty="0">
                <a:latin typeface="+mj-lt"/>
              </a:rPr>
              <a:t>Turn to the person next to you and discuss the different ways we can look after our teeth. </a:t>
            </a:r>
          </a:p>
          <a:p>
            <a:endParaRPr lang="en-GB" sz="2500" dirty="0">
              <a:latin typeface="+mj-lt"/>
            </a:endParaRPr>
          </a:p>
          <a:p>
            <a:r>
              <a:rPr lang="en-GB" sz="2500" dirty="0">
                <a:latin typeface="+mj-lt"/>
              </a:rPr>
              <a:t>Did anyone discover a new way that you can look after your teeth?</a:t>
            </a:r>
          </a:p>
          <a:p>
            <a:endParaRPr lang="en-GB" sz="2500" dirty="0">
              <a:latin typeface="+mj-lt"/>
            </a:endParaRPr>
          </a:p>
          <a:p>
            <a:r>
              <a:rPr lang="en-GB" sz="2500" dirty="0">
                <a:latin typeface="+mj-lt"/>
              </a:rPr>
              <a:t>What can happen to our teeth if we do not look after them properly? </a:t>
            </a:r>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395912" y="5473735"/>
            <a:ext cx="1400175" cy="1384265"/>
          </a:xfrm>
          <a:prstGeom prst="ellipse">
            <a:avLst/>
          </a:prstGeom>
        </p:spPr>
      </p:pic>
      <p:pic>
        <p:nvPicPr>
          <p:cNvPr id="7" name="Picture 6">
            <a:extLst>
              <a:ext uri="{FF2B5EF4-FFF2-40B4-BE49-F238E27FC236}">
                <a16:creationId xmlns:a16="http://schemas.microsoft.com/office/drawing/2014/main" id="{C23CD6FE-3975-F548-A321-F50F6A8320E1}"/>
              </a:ext>
            </a:extLst>
          </p:cNvPr>
          <p:cNvPicPr>
            <a:picLocks noChangeAspect="1"/>
          </p:cNvPicPr>
          <p:nvPr/>
        </p:nvPicPr>
        <p:blipFill>
          <a:blip r:embed="rId3"/>
          <a:stretch>
            <a:fillRect/>
          </a:stretch>
        </p:blipFill>
        <p:spPr>
          <a:xfrm>
            <a:off x="9877985" y="5734050"/>
            <a:ext cx="2314015" cy="1123950"/>
          </a:xfrm>
          <a:prstGeom prst="rect">
            <a:avLst/>
          </a:prstGeom>
        </p:spPr>
      </p:pic>
      <p:pic>
        <p:nvPicPr>
          <p:cNvPr id="8" name="Picture 7">
            <a:extLst>
              <a:ext uri="{FF2B5EF4-FFF2-40B4-BE49-F238E27FC236}">
                <a16:creationId xmlns:a16="http://schemas.microsoft.com/office/drawing/2014/main" id="{27214233-1979-1B44-BBE9-3B0D8A299872}"/>
              </a:ext>
            </a:extLst>
          </p:cNvPr>
          <p:cNvPicPr>
            <a:picLocks noChangeAspect="1"/>
          </p:cNvPicPr>
          <p:nvPr/>
        </p:nvPicPr>
        <p:blipFill>
          <a:blip r:embed="rId4"/>
          <a:stretch>
            <a:fillRect/>
          </a:stretch>
        </p:blipFill>
        <p:spPr>
          <a:xfrm>
            <a:off x="133350" y="5348655"/>
            <a:ext cx="1962150" cy="1509345"/>
          </a:xfrm>
          <a:prstGeom prst="rect">
            <a:avLst/>
          </a:prstGeom>
        </p:spPr>
      </p:pic>
      <p:sp>
        <p:nvSpPr>
          <p:cNvPr id="4" name="Rectangle 3">
            <a:extLst>
              <a:ext uri="{FF2B5EF4-FFF2-40B4-BE49-F238E27FC236}">
                <a16:creationId xmlns:a16="http://schemas.microsoft.com/office/drawing/2014/main" id="{7727CDD6-086A-5747-99B3-7E2C62C79C5C}"/>
              </a:ext>
            </a:extLst>
          </p:cNvPr>
          <p:cNvSpPr/>
          <p:nvPr/>
        </p:nvSpPr>
        <p:spPr>
          <a:xfrm>
            <a:off x="628649" y="3659518"/>
            <a:ext cx="10934700" cy="954107"/>
          </a:xfrm>
          <a:prstGeom prst="rect">
            <a:avLst/>
          </a:prstGeom>
        </p:spPr>
        <p:txBody>
          <a:bodyPr wrap="square">
            <a:spAutoFit/>
          </a:bodyPr>
          <a:lstStyle/>
          <a:p>
            <a:pPr algn="ctr"/>
            <a:r>
              <a:rPr lang="en-US" sz="2800" dirty="0">
                <a:latin typeface="+mj-lt"/>
              </a:rPr>
              <a:t>#</a:t>
            </a:r>
            <a:r>
              <a:rPr lang="en-US" sz="2800" dirty="0" err="1">
                <a:latin typeface="+mj-lt"/>
              </a:rPr>
              <a:t>HomeAction</a:t>
            </a:r>
            <a:r>
              <a:rPr lang="en-US" sz="2800" dirty="0">
                <a:latin typeface="+mj-lt"/>
              </a:rPr>
              <a:t> </a:t>
            </a:r>
          </a:p>
          <a:p>
            <a:pPr algn="ctr"/>
            <a:r>
              <a:rPr lang="en-US" sz="2800" dirty="0">
                <a:latin typeface="+mj-lt"/>
              </a:rPr>
              <a:t>Can you perform your puppet show to a family member? </a:t>
            </a:r>
          </a:p>
        </p:txBody>
      </p:sp>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36285"/>
            <a:ext cx="11848563" cy="3416320"/>
          </a:xfrm>
          <a:prstGeom prst="rect">
            <a:avLst/>
          </a:prstGeom>
          <a:ln w="25400">
            <a:solidFill>
              <a:schemeClr val="accent5"/>
            </a:solidFill>
          </a:ln>
        </p:spPr>
        <p:txBody>
          <a:bodyPr wrap="square">
            <a:spAutoFit/>
          </a:bodyPr>
          <a:lstStyle/>
          <a:p>
            <a:r>
              <a:rPr lang="en-AU" sz="2800" b="1" dirty="0"/>
              <a:t>KS1 Learning opportunities in Health and Wellbeing</a:t>
            </a:r>
          </a:p>
          <a:p>
            <a:r>
              <a:rPr lang="en-AU" sz="2400" i="1" dirty="0"/>
              <a:t>Pupils learn... </a:t>
            </a:r>
          </a:p>
          <a:p>
            <a:endParaRPr lang="en-AU" sz="2400" i="1" dirty="0"/>
          </a:p>
          <a:p>
            <a:r>
              <a:rPr lang="en-AU" sz="2400" b="1" dirty="0"/>
              <a:t>H1</a:t>
            </a:r>
            <a:r>
              <a:rPr lang="en-AU" sz="2400" dirty="0"/>
              <a:t>. about what keeping healthy means; different ways to keep healthy</a:t>
            </a:r>
          </a:p>
          <a:p>
            <a:r>
              <a:rPr lang="en-AU" sz="2400" b="1" dirty="0"/>
              <a:t>H2. </a:t>
            </a:r>
            <a:r>
              <a:rPr lang="en-AU" sz="2400" dirty="0"/>
              <a:t>about foods that support good health and the risks of eating too  much sugar</a:t>
            </a:r>
          </a:p>
          <a:p>
            <a:r>
              <a:rPr lang="en-AU" sz="2400" b="1" dirty="0"/>
              <a:t>H5. </a:t>
            </a:r>
            <a:r>
              <a:rPr lang="en-AU" sz="2400" dirty="0"/>
              <a:t>about simple hygiene routines that can stop germs from spreading</a:t>
            </a:r>
          </a:p>
          <a:p>
            <a:r>
              <a:rPr lang="en-AU" sz="2400" b="1" dirty="0"/>
              <a:t>H7. </a:t>
            </a:r>
            <a:r>
              <a:rPr lang="en-AU" sz="2400" dirty="0"/>
              <a:t>about dental care and visiting the dentist; how to brush teeth correctly; food and drink that support dental health</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4653962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894607" y="1152893"/>
            <a:ext cx="10402785" cy="1754326"/>
          </a:xfrm>
          <a:prstGeom prst="rect">
            <a:avLst/>
          </a:prstGeom>
          <a:ln w="25400">
            <a:solidFill>
              <a:schemeClr val="accent5"/>
            </a:solidFill>
          </a:ln>
        </p:spPr>
        <p:txBody>
          <a:bodyPr wrap="square">
            <a:spAutoFit/>
          </a:bodyPr>
          <a:lstStyle/>
          <a:p>
            <a:r>
              <a:rPr lang="en-GB" sz="2400" b="1" dirty="0">
                <a:solidFill>
                  <a:srgbClr val="333333"/>
                </a:solidFill>
                <a:latin typeface="proxima_nova_bold"/>
              </a:rPr>
              <a:t>Science Key Stages 1 and 2: </a:t>
            </a:r>
          </a:p>
          <a:p>
            <a:r>
              <a:rPr lang="en-GB" sz="2400" b="1" dirty="0">
                <a:solidFill>
                  <a:srgbClr val="333333"/>
                </a:solidFill>
                <a:latin typeface="proxima_nova_bold"/>
              </a:rPr>
              <a:t>Animals Including Humans</a:t>
            </a:r>
            <a:endParaRPr lang="en-AU" sz="2400" b="1" dirty="0">
              <a:solidFill>
                <a:srgbClr val="333333"/>
              </a:solidFill>
              <a:latin typeface="proxima_nova_bold"/>
            </a:endParaRPr>
          </a:p>
          <a:p>
            <a:pPr lvl="0"/>
            <a:endParaRPr lang="en-GB" sz="2000" dirty="0">
              <a:solidFill>
                <a:srgbClr val="333333"/>
              </a:solidFill>
              <a:latin typeface="proxima_nova_rgregular"/>
            </a:endParaRPr>
          </a:p>
          <a:p>
            <a:pPr lvl="0"/>
            <a:r>
              <a:rPr lang="en-GB" sz="2000" dirty="0">
                <a:solidFill>
                  <a:srgbClr val="333333"/>
                </a:solidFill>
                <a:latin typeface="proxima_nova_rgregular"/>
              </a:rPr>
              <a:t>Describe the importance for humans of exercise, eating the right amounts of different types of food, and hygiene </a:t>
            </a:r>
            <a:r>
              <a:rPr lang="en-GB" sz="2000" b="1" i="1" dirty="0">
                <a:solidFill>
                  <a:srgbClr val="333333"/>
                </a:solidFill>
                <a:latin typeface="proxima_nova_rgregular"/>
              </a:rPr>
              <a:t>(year 2)</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English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101160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365123" y="2279865"/>
            <a:ext cx="5616577" cy="3046988"/>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understand what can happen to their teeth if they do not protect them</a:t>
            </a:r>
            <a:endParaRPr lang="en-AU" sz="2400" b="1" i="1" dirty="0"/>
          </a:p>
          <a:p>
            <a:pPr marL="342900" lvl="0" indent="-342900">
              <a:buFont typeface="Arial" panose="020B0604020202020204" pitchFamily="34" charset="0"/>
              <a:buChar char="•"/>
            </a:pPr>
            <a:r>
              <a:rPr lang="en-AU" sz="2400" dirty="0"/>
              <a:t>Students understand how often they should brush their teeth</a:t>
            </a:r>
          </a:p>
          <a:p>
            <a:pPr marL="342900" lvl="0" indent="-342900">
              <a:buFont typeface="Arial" panose="020B0604020202020204" pitchFamily="34" charset="0"/>
              <a:buChar char="•"/>
            </a:pPr>
            <a:r>
              <a:rPr lang="en-AU" sz="2400" dirty="0"/>
              <a:t>Students can explain the different ways to look after their teeth</a:t>
            </a:r>
          </a:p>
        </p:txBody>
      </p:sp>
      <p:pic>
        <p:nvPicPr>
          <p:cNvPr id="6" name="Picture 5">
            <a:extLst>
              <a:ext uri="{FF2B5EF4-FFF2-40B4-BE49-F238E27FC236}">
                <a16:creationId xmlns:a16="http://schemas.microsoft.com/office/drawing/2014/main" id="{0E4D63FD-488C-6745-8AEE-CB79F2772AA6}"/>
              </a:ext>
            </a:extLst>
          </p:cNvPr>
          <p:cNvPicPr>
            <a:picLocks noChangeAspect="1"/>
          </p:cNvPicPr>
          <p:nvPr/>
        </p:nvPicPr>
        <p:blipFill>
          <a:blip r:embed="rId2"/>
          <a:stretch>
            <a:fillRect/>
          </a:stretch>
        </p:blipFill>
        <p:spPr>
          <a:xfrm>
            <a:off x="7107745" y="286603"/>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290449550"/>
              </p:ext>
            </p:extLst>
          </p:nvPr>
        </p:nvGraphicFramePr>
        <p:xfrm>
          <a:off x="246957" y="1413497"/>
          <a:ext cx="6096001" cy="3078480"/>
        </p:xfrm>
        <a:graphic>
          <a:graphicData uri="http://schemas.openxmlformats.org/drawingml/2006/table">
            <a:tbl>
              <a:tblPr/>
              <a:tblGrid>
                <a:gridCol w="6096001">
                  <a:extLst>
                    <a:ext uri="{9D8B030D-6E8A-4147-A177-3AD203B41FA5}">
                      <a16:colId xmlns:a16="http://schemas.microsoft.com/office/drawing/2014/main" val="20000"/>
                    </a:ext>
                  </a:extLst>
                </a:gridCol>
              </a:tblGrid>
              <a:tr h="0">
                <a:tc>
                  <a:txBody>
                    <a:bodyPr/>
                    <a:lstStyle/>
                    <a:p>
                      <a:r>
                        <a:rPr lang="en-GB" sz="2800" b="1" dirty="0">
                          <a:solidFill>
                            <a:srgbClr val="000000"/>
                          </a:solidFill>
                          <a:effectLst/>
                          <a:latin typeface="+mn-lt"/>
                        </a:rPr>
                        <a:t>Let’s read ‘Guardians of the Gums’ again.</a:t>
                      </a:r>
                    </a:p>
                    <a:p>
                      <a:endParaRPr lang="en-GB" sz="2800" b="1" dirty="0">
                        <a:solidFill>
                          <a:srgbClr val="000000"/>
                        </a:solidFill>
                        <a:effectLst/>
                        <a:latin typeface="+mn-lt"/>
                      </a:endParaRPr>
                    </a:p>
                    <a:p>
                      <a:r>
                        <a:rPr lang="en-GB" sz="2800" b="1" u="sng" dirty="0">
                          <a:solidFill>
                            <a:srgbClr val="000000"/>
                          </a:solidFill>
                          <a:effectLst/>
                          <a:latin typeface="+mn-lt"/>
                        </a:rPr>
                        <a:t>Story Task:</a:t>
                      </a:r>
                    </a:p>
                    <a:p>
                      <a:r>
                        <a:rPr lang="en-GB" sz="2800" b="0" dirty="0">
                          <a:solidFill>
                            <a:srgbClr val="000000"/>
                          </a:solidFill>
                          <a:effectLst/>
                          <a:latin typeface="+mj-lt"/>
                        </a:rPr>
                        <a:t>Can you remember the names and jobs of all the Guardians of the Gums when the story has finished? </a:t>
                      </a:r>
                      <a:endParaRPr lang="en-GB" b="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71C67810-AB13-7A4F-B361-E27B12D1C8C3}"/>
              </a:ext>
            </a:extLst>
          </p:cNvPr>
          <p:cNvGraphicFramePr>
            <a:graphicFrameLocks noGrp="1"/>
          </p:cNvGraphicFramePr>
          <p:nvPr>
            <p:extLst>
              <p:ext uri="{D42A27DB-BD31-4B8C-83A1-F6EECF244321}">
                <p14:modId xmlns:p14="http://schemas.microsoft.com/office/powerpoint/2010/main" val="3704341755"/>
              </p:ext>
            </p:extLst>
          </p:nvPr>
        </p:nvGraphicFramePr>
        <p:xfrm>
          <a:off x="1" y="141668"/>
          <a:ext cx="6993228" cy="914400"/>
        </p:xfrm>
        <a:graphic>
          <a:graphicData uri="http://schemas.openxmlformats.org/drawingml/2006/table">
            <a:tbl>
              <a:tblPr/>
              <a:tblGrid>
                <a:gridCol w="6993228">
                  <a:extLst>
                    <a:ext uri="{9D8B030D-6E8A-4147-A177-3AD203B41FA5}">
                      <a16:colId xmlns:a16="http://schemas.microsoft.com/office/drawing/2014/main" val="20000"/>
                    </a:ext>
                  </a:extLst>
                </a:gridCol>
              </a:tblGrid>
              <a:tr h="0">
                <a:tc>
                  <a:txBody>
                    <a:bodyPr/>
                    <a:lstStyle/>
                    <a:p>
                      <a:pPr algn="ctr"/>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Let’s begin with a story!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 name="Picture 6">
            <a:extLst>
              <a:ext uri="{FF2B5EF4-FFF2-40B4-BE49-F238E27FC236}">
                <a16:creationId xmlns:a16="http://schemas.microsoft.com/office/drawing/2014/main" id="{51B28D3A-89C1-F942-8623-9C39DC48533F}"/>
              </a:ext>
            </a:extLst>
          </p:cNvPr>
          <p:cNvPicPr>
            <a:picLocks noChangeAspect="1"/>
          </p:cNvPicPr>
          <p:nvPr/>
        </p:nvPicPr>
        <p:blipFill>
          <a:blip r:embed="rId3"/>
          <a:stretch>
            <a:fillRect/>
          </a:stretch>
        </p:blipFill>
        <p:spPr>
          <a:xfrm>
            <a:off x="7365322" y="363877"/>
            <a:ext cx="4589077" cy="62616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897112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291332514"/>
              </p:ext>
            </p:extLst>
          </p:nvPr>
        </p:nvGraphicFramePr>
        <p:xfrm>
          <a:off x="0" y="115239"/>
          <a:ext cx="12192000" cy="10058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pPr algn="ctr"/>
                      <a:r>
                        <a:rPr lang="en-GB" sz="6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What was damaging the Royal teeth?</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E0837288-9DA3-BA4B-AACD-5F1855AEB06F}"/>
              </a:ext>
            </a:extLst>
          </p:cNvPr>
          <p:cNvPicPr>
            <a:picLocks noChangeAspect="1"/>
          </p:cNvPicPr>
          <p:nvPr/>
        </p:nvPicPr>
        <p:blipFill>
          <a:blip r:embed="rId2"/>
          <a:stretch>
            <a:fillRect/>
          </a:stretch>
        </p:blipFill>
        <p:spPr>
          <a:xfrm>
            <a:off x="6076950" y="1676400"/>
            <a:ext cx="4556760" cy="3505200"/>
          </a:xfrm>
          <a:prstGeom prst="rect">
            <a:avLst/>
          </a:prstGeom>
        </p:spPr>
      </p:pic>
      <p:pic>
        <p:nvPicPr>
          <p:cNvPr id="3" name="Picture 2">
            <a:extLst>
              <a:ext uri="{FF2B5EF4-FFF2-40B4-BE49-F238E27FC236}">
                <a16:creationId xmlns:a16="http://schemas.microsoft.com/office/drawing/2014/main" id="{7DBC7610-5F99-E743-928A-ADC7A6192186}"/>
              </a:ext>
            </a:extLst>
          </p:cNvPr>
          <p:cNvPicPr>
            <a:picLocks noChangeAspect="1"/>
          </p:cNvPicPr>
          <p:nvPr/>
        </p:nvPicPr>
        <p:blipFill>
          <a:blip r:embed="rId3"/>
          <a:stretch>
            <a:fillRect/>
          </a:stretch>
        </p:blipFill>
        <p:spPr>
          <a:xfrm>
            <a:off x="-254000" y="2336800"/>
            <a:ext cx="5422900" cy="4521200"/>
          </a:xfrm>
          <a:prstGeom prst="rect">
            <a:avLst/>
          </a:prstGeom>
        </p:spPr>
      </p:pic>
    </p:spTree>
    <p:extLst>
      <p:ext uri="{BB962C8B-B14F-4D97-AF65-F5344CB8AC3E}">
        <p14:creationId xmlns:p14="http://schemas.microsoft.com/office/powerpoint/2010/main" val="1930056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49F5B88-A58E-1748-B444-9A941B1C0127}"/>
              </a:ext>
            </a:extLst>
          </p:cNvPr>
          <p:cNvSpPr/>
          <p:nvPr/>
        </p:nvSpPr>
        <p:spPr>
          <a:xfrm>
            <a:off x="266699" y="2025622"/>
            <a:ext cx="7067550" cy="3877985"/>
          </a:xfrm>
          <a:prstGeom prst="rect">
            <a:avLst/>
          </a:prstGeom>
        </p:spPr>
        <p:txBody>
          <a:bodyPr wrap="square">
            <a:spAutoFit/>
          </a:bodyPr>
          <a:lstStyle/>
          <a:p>
            <a:pPr fontAlgn="base"/>
            <a:endParaRPr lang="en-AU" dirty="0">
              <a:solidFill>
                <a:srgbClr val="000000"/>
              </a:solidFill>
              <a:latin typeface="Arial" panose="020B0604020202020204" pitchFamily="34" charset="0"/>
            </a:endParaRPr>
          </a:p>
          <a:p>
            <a:pPr fontAlgn="base"/>
            <a:r>
              <a:rPr lang="en-AU" sz="3200" dirty="0">
                <a:solidFill>
                  <a:srgbClr val="000000"/>
                </a:solidFill>
                <a:latin typeface="+mj-lt"/>
              </a:rPr>
              <a:t>Bacteria love to feed on the sugar that is left on your teeth after you have eaten. The bacteria break it down into acids that cause the tooth enamel (the protective part of your tooth) to become weak. Over time, this causes holes called cavities. </a:t>
            </a:r>
          </a:p>
          <a:p>
            <a:pPr fontAlgn="base"/>
            <a:endParaRPr lang="en-AU" dirty="0">
              <a:solidFill>
                <a:srgbClr val="000000"/>
              </a:solidFill>
              <a:latin typeface="Arial" panose="020B0604020202020204" pitchFamily="34" charset="0"/>
            </a:endParaRPr>
          </a:p>
          <a:p>
            <a:pPr fontAlgn="base"/>
            <a:endParaRPr lang="en-AU" dirty="0">
              <a:solidFill>
                <a:srgbClr val="000000"/>
              </a:solidFill>
              <a:latin typeface="Arial" panose="020B0604020202020204" pitchFamily="34" charset="0"/>
            </a:endParaRPr>
          </a:p>
        </p:txBody>
      </p:sp>
      <p:sp>
        <p:nvSpPr>
          <p:cNvPr id="3" name="TextBox 2">
            <a:extLst>
              <a:ext uri="{FF2B5EF4-FFF2-40B4-BE49-F238E27FC236}">
                <a16:creationId xmlns:a16="http://schemas.microsoft.com/office/drawing/2014/main" id="{0E036450-2F00-3B45-AA2F-309CA66F1892}"/>
              </a:ext>
            </a:extLst>
          </p:cNvPr>
          <p:cNvSpPr txBox="1"/>
          <p:nvPr/>
        </p:nvSpPr>
        <p:spPr>
          <a:xfrm>
            <a:off x="1181100" y="285750"/>
            <a:ext cx="9696450" cy="830997"/>
          </a:xfrm>
          <a:prstGeom prst="rect">
            <a:avLst/>
          </a:prstGeom>
          <a:noFill/>
        </p:spPr>
        <p:txBody>
          <a:bodyPr wrap="square" rtlCol="0">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Bacteria and Sugar! </a:t>
            </a:r>
          </a:p>
        </p:txBody>
      </p:sp>
      <p:pic>
        <p:nvPicPr>
          <p:cNvPr id="6" name="Picture 5">
            <a:extLst>
              <a:ext uri="{FF2B5EF4-FFF2-40B4-BE49-F238E27FC236}">
                <a16:creationId xmlns:a16="http://schemas.microsoft.com/office/drawing/2014/main" id="{F90A2686-3881-D94C-BA31-6808FB5266DF}"/>
              </a:ext>
            </a:extLst>
          </p:cNvPr>
          <p:cNvPicPr>
            <a:picLocks noChangeAspect="1"/>
          </p:cNvPicPr>
          <p:nvPr/>
        </p:nvPicPr>
        <p:blipFill>
          <a:blip r:embed="rId2"/>
          <a:stretch>
            <a:fillRect/>
          </a:stretch>
        </p:blipFill>
        <p:spPr>
          <a:xfrm>
            <a:off x="8849285" y="4173950"/>
            <a:ext cx="2314015" cy="1123950"/>
          </a:xfrm>
          <a:prstGeom prst="rect">
            <a:avLst/>
          </a:prstGeom>
        </p:spPr>
      </p:pic>
      <p:pic>
        <p:nvPicPr>
          <p:cNvPr id="8" name="Picture 7">
            <a:extLst>
              <a:ext uri="{FF2B5EF4-FFF2-40B4-BE49-F238E27FC236}">
                <a16:creationId xmlns:a16="http://schemas.microsoft.com/office/drawing/2014/main" id="{16E8355A-5F2A-FB47-9B29-0B5FCFB4982F}"/>
              </a:ext>
            </a:extLst>
          </p:cNvPr>
          <p:cNvPicPr>
            <a:picLocks noChangeAspect="1"/>
          </p:cNvPicPr>
          <p:nvPr/>
        </p:nvPicPr>
        <p:blipFill>
          <a:blip r:embed="rId3"/>
          <a:stretch>
            <a:fillRect/>
          </a:stretch>
        </p:blipFill>
        <p:spPr>
          <a:xfrm>
            <a:off x="8849285" y="1816072"/>
            <a:ext cx="2439708" cy="1521798"/>
          </a:xfrm>
          <a:prstGeom prst="rect">
            <a:avLst/>
          </a:prstGeom>
        </p:spPr>
      </p:pic>
    </p:spTree>
    <p:extLst>
      <p:ext uri="{BB962C8B-B14F-4D97-AF65-F5344CB8AC3E}">
        <p14:creationId xmlns:p14="http://schemas.microsoft.com/office/powerpoint/2010/main" val="422148688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124697447"/>
              </p:ext>
            </p:extLst>
          </p:nvPr>
        </p:nvGraphicFramePr>
        <p:xfrm>
          <a:off x="0" y="115239"/>
          <a:ext cx="12192000" cy="74676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pPr algn="ctr"/>
                      <a:r>
                        <a:rPr lang="en-GB" sz="43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What is Plaque?</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Rectangle 2">
            <a:extLst>
              <a:ext uri="{FF2B5EF4-FFF2-40B4-BE49-F238E27FC236}">
                <a16:creationId xmlns:a16="http://schemas.microsoft.com/office/drawing/2014/main" id="{FA5DB99E-63F3-794A-B4BC-49279032AC6A}"/>
              </a:ext>
            </a:extLst>
          </p:cNvPr>
          <p:cNvSpPr/>
          <p:nvPr/>
        </p:nvSpPr>
        <p:spPr>
          <a:xfrm>
            <a:off x="171450" y="1524319"/>
            <a:ext cx="6135221" cy="3970318"/>
          </a:xfrm>
          <a:prstGeom prst="rect">
            <a:avLst/>
          </a:prstGeom>
        </p:spPr>
        <p:txBody>
          <a:bodyPr wrap="square">
            <a:spAutoFit/>
          </a:bodyPr>
          <a:lstStyle/>
          <a:p>
            <a:r>
              <a:rPr lang="en-AU" sz="2800" b="1" dirty="0">
                <a:solidFill>
                  <a:srgbClr val="202124"/>
                </a:solidFill>
                <a:latin typeface="+mj-lt"/>
              </a:rPr>
              <a:t>Plaque</a:t>
            </a:r>
            <a:r>
              <a:rPr lang="en-AU" sz="2800" dirty="0">
                <a:solidFill>
                  <a:srgbClr val="202124"/>
                </a:solidFill>
                <a:latin typeface="+mj-lt"/>
              </a:rPr>
              <a:t> is a sticky substance made from leftover food particles and saliva that mix in your mouth. If you don't brush properly after meals, it begins to </a:t>
            </a:r>
            <a:r>
              <a:rPr lang="en-AU" sz="2800" b="1" dirty="0">
                <a:solidFill>
                  <a:srgbClr val="202124"/>
                </a:solidFill>
                <a:latin typeface="+mj-lt"/>
              </a:rPr>
              <a:t>form</a:t>
            </a:r>
            <a:r>
              <a:rPr lang="en-AU" sz="2800" dirty="0">
                <a:solidFill>
                  <a:srgbClr val="202124"/>
                </a:solidFill>
                <a:latin typeface="+mj-lt"/>
              </a:rPr>
              <a:t> and build up on your teeth. This is problematic for your teeth because </a:t>
            </a:r>
            <a:r>
              <a:rPr lang="en-AU" sz="2800" b="1" dirty="0">
                <a:solidFill>
                  <a:srgbClr val="202124"/>
                </a:solidFill>
                <a:latin typeface="+mj-lt"/>
              </a:rPr>
              <a:t>plaque</a:t>
            </a:r>
            <a:r>
              <a:rPr lang="en-AU" sz="2800" dirty="0">
                <a:solidFill>
                  <a:srgbClr val="202124"/>
                </a:solidFill>
                <a:latin typeface="+mj-lt"/>
              </a:rPr>
              <a:t> contains bacteria, which can contribute to tooth decay and gum disease which can be very sore!</a:t>
            </a:r>
            <a:endParaRPr lang="en-US" sz="2800" dirty="0">
              <a:latin typeface="+mj-lt"/>
            </a:endParaRPr>
          </a:p>
        </p:txBody>
      </p:sp>
      <p:pic>
        <p:nvPicPr>
          <p:cNvPr id="2" name="Picture 1">
            <a:extLst>
              <a:ext uri="{FF2B5EF4-FFF2-40B4-BE49-F238E27FC236}">
                <a16:creationId xmlns:a16="http://schemas.microsoft.com/office/drawing/2014/main" id="{E26EC488-D76E-BF4E-B186-15FB2BA2594F}"/>
              </a:ext>
            </a:extLst>
          </p:cNvPr>
          <p:cNvPicPr>
            <a:picLocks noChangeAspect="1"/>
          </p:cNvPicPr>
          <p:nvPr/>
        </p:nvPicPr>
        <p:blipFill rotWithShape="1">
          <a:blip r:embed="rId2"/>
          <a:srcRect t="50180" r="15619" b="23154"/>
          <a:stretch/>
        </p:blipFill>
        <p:spPr>
          <a:xfrm>
            <a:off x="6781117" y="2393372"/>
            <a:ext cx="4985011" cy="2232211"/>
          </a:xfrm>
          <a:prstGeom prst="rect">
            <a:avLst/>
          </a:prstGeom>
        </p:spPr>
      </p:pic>
    </p:spTree>
    <p:extLst>
      <p:ext uri="{BB962C8B-B14F-4D97-AF65-F5344CB8AC3E}">
        <p14:creationId xmlns:p14="http://schemas.microsoft.com/office/powerpoint/2010/main" val="31961560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8DD6A6D-1C62-F341-BEAF-00762C4178CA}"/>
              </a:ext>
            </a:extLst>
          </p:cNvPr>
          <p:cNvSpPr txBox="1"/>
          <p:nvPr/>
        </p:nvSpPr>
        <p:spPr>
          <a:xfrm>
            <a:off x="1978919" y="309434"/>
            <a:ext cx="8367511" cy="923330"/>
          </a:xfrm>
          <a:prstGeom prst="rect">
            <a:avLst/>
          </a:prstGeom>
          <a:noFill/>
        </p:spPr>
        <p:txBody>
          <a:bodyPr wrap="square" rtlCol="0">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Let’s meet the gang again…</a:t>
            </a:r>
          </a:p>
        </p:txBody>
      </p:sp>
      <p:sp>
        <p:nvSpPr>
          <p:cNvPr id="6" name="TextBox 5">
            <a:extLst>
              <a:ext uri="{FF2B5EF4-FFF2-40B4-BE49-F238E27FC236}">
                <a16:creationId xmlns:a16="http://schemas.microsoft.com/office/drawing/2014/main" id="{F0AD8A52-2F31-2444-9017-22E70B6DAD0F}"/>
              </a:ext>
            </a:extLst>
          </p:cNvPr>
          <p:cNvSpPr txBox="1"/>
          <p:nvPr/>
        </p:nvSpPr>
        <p:spPr>
          <a:xfrm>
            <a:off x="1303047" y="6150114"/>
            <a:ext cx="9719256" cy="707886"/>
          </a:xfrm>
          <a:prstGeom prst="rect">
            <a:avLst/>
          </a:prstGeom>
          <a:noFill/>
        </p:spPr>
        <p:txBody>
          <a:bodyPr wrap="square" rtlCol="0">
            <a:spAutoFit/>
          </a:body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Can you remember what the tips were? </a:t>
            </a:r>
          </a:p>
        </p:txBody>
      </p:sp>
      <p:sp>
        <p:nvSpPr>
          <p:cNvPr id="2" name="TextBox 1">
            <a:extLst>
              <a:ext uri="{FF2B5EF4-FFF2-40B4-BE49-F238E27FC236}">
                <a16:creationId xmlns:a16="http://schemas.microsoft.com/office/drawing/2014/main" id="{94DD7E57-8A6A-2349-97F6-A7BE4CD3E76A}"/>
              </a:ext>
            </a:extLst>
          </p:cNvPr>
          <p:cNvSpPr txBox="1"/>
          <p:nvPr/>
        </p:nvSpPr>
        <p:spPr>
          <a:xfrm>
            <a:off x="2595226" y="2339413"/>
            <a:ext cx="7134896" cy="1815882"/>
          </a:xfrm>
          <a:prstGeom prst="rect">
            <a:avLst/>
          </a:prstGeom>
          <a:noFill/>
        </p:spPr>
        <p:txBody>
          <a:bodyPr wrap="square" rtlCol="0">
            <a:spAutoFit/>
          </a:bodyPr>
          <a:lstStyle/>
          <a:p>
            <a:r>
              <a:rPr lang="en-GB" sz="2800" dirty="0">
                <a:solidFill>
                  <a:srgbClr val="202124"/>
                </a:solidFill>
                <a:latin typeface="+mj-lt"/>
              </a:rPr>
              <a:t>Luckily for us the ‘Guardians of the Gums’ gave us a few tips on how to prevent these sneaky sugar soldiers and ghastly bacteria from hurting our teeth. </a:t>
            </a:r>
          </a:p>
        </p:txBody>
      </p:sp>
    </p:spTree>
    <p:extLst>
      <p:ext uri="{BB962C8B-B14F-4D97-AF65-F5344CB8AC3E}">
        <p14:creationId xmlns:p14="http://schemas.microsoft.com/office/powerpoint/2010/main" val="31231828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D7C7D439-A28A-A54F-9DB5-6E54267F3147}"/>
              </a:ext>
            </a:extLst>
          </p:cNvPr>
          <p:cNvPicPr>
            <a:picLocks noChangeAspect="1"/>
          </p:cNvPicPr>
          <p:nvPr/>
        </p:nvPicPr>
        <p:blipFill>
          <a:blip r:embed="rId2"/>
          <a:stretch>
            <a:fillRect/>
          </a:stretch>
        </p:blipFill>
        <p:spPr>
          <a:xfrm>
            <a:off x="9767413" y="668623"/>
            <a:ext cx="1380807" cy="1142737"/>
          </a:xfrm>
          <a:prstGeom prst="rect">
            <a:avLst/>
          </a:prstGeom>
        </p:spPr>
      </p:pic>
      <p:pic>
        <p:nvPicPr>
          <p:cNvPr id="15" name="Picture 14">
            <a:extLst>
              <a:ext uri="{FF2B5EF4-FFF2-40B4-BE49-F238E27FC236}">
                <a16:creationId xmlns:a16="http://schemas.microsoft.com/office/drawing/2014/main" id="{72F32050-BF96-8C47-80A5-2592A1F1A84B}"/>
              </a:ext>
            </a:extLst>
          </p:cNvPr>
          <p:cNvPicPr>
            <a:picLocks noChangeAspect="1"/>
          </p:cNvPicPr>
          <p:nvPr/>
        </p:nvPicPr>
        <p:blipFill>
          <a:blip r:embed="rId3"/>
          <a:stretch>
            <a:fillRect/>
          </a:stretch>
        </p:blipFill>
        <p:spPr>
          <a:xfrm>
            <a:off x="5497937" y="4214368"/>
            <a:ext cx="1129220" cy="1230461"/>
          </a:xfrm>
          <a:prstGeom prst="rect">
            <a:avLst/>
          </a:prstGeom>
        </p:spPr>
      </p:pic>
      <p:pic>
        <p:nvPicPr>
          <p:cNvPr id="14" name="Picture 13">
            <a:extLst>
              <a:ext uri="{FF2B5EF4-FFF2-40B4-BE49-F238E27FC236}">
                <a16:creationId xmlns:a16="http://schemas.microsoft.com/office/drawing/2014/main" id="{C3ED8780-615C-784D-81FB-B96AA607FCAD}"/>
              </a:ext>
            </a:extLst>
          </p:cNvPr>
          <p:cNvPicPr>
            <a:picLocks noChangeAspect="1"/>
          </p:cNvPicPr>
          <p:nvPr/>
        </p:nvPicPr>
        <p:blipFill>
          <a:blip r:embed="rId4"/>
          <a:stretch>
            <a:fillRect/>
          </a:stretch>
        </p:blipFill>
        <p:spPr>
          <a:xfrm>
            <a:off x="1764796" y="3736480"/>
            <a:ext cx="604332" cy="1712275"/>
          </a:xfrm>
          <a:prstGeom prst="rect">
            <a:avLst/>
          </a:prstGeom>
        </p:spPr>
      </p:pic>
      <p:pic>
        <p:nvPicPr>
          <p:cNvPr id="13" name="Picture 12">
            <a:extLst>
              <a:ext uri="{FF2B5EF4-FFF2-40B4-BE49-F238E27FC236}">
                <a16:creationId xmlns:a16="http://schemas.microsoft.com/office/drawing/2014/main" id="{226EFB99-7590-B04C-B352-1EC2288F1DAB}"/>
              </a:ext>
            </a:extLst>
          </p:cNvPr>
          <p:cNvPicPr>
            <a:picLocks noChangeAspect="1"/>
          </p:cNvPicPr>
          <p:nvPr/>
        </p:nvPicPr>
        <p:blipFill>
          <a:blip r:embed="rId5"/>
          <a:stretch>
            <a:fillRect/>
          </a:stretch>
        </p:blipFill>
        <p:spPr>
          <a:xfrm flipH="1">
            <a:off x="1049712" y="590912"/>
            <a:ext cx="1148585" cy="1535701"/>
          </a:xfrm>
          <a:prstGeom prst="rect">
            <a:avLst/>
          </a:prstGeom>
        </p:spPr>
      </p:pic>
      <p:graphicFrame>
        <p:nvGraphicFramePr>
          <p:cNvPr id="2" name="Table 1"/>
          <p:cNvGraphicFramePr>
            <a:graphicFrameLocks noGrp="1"/>
          </p:cNvGraphicFramePr>
          <p:nvPr>
            <p:extLst/>
          </p:nvPr>
        </p:nvGraphicFramePr>
        <p:xfrm>
          <a:off x="3580550" y="1285140"/>
          <a:ext cx="5072865" cy="2286000"/>
        </p:xfrm>
        <a:graphic>
          <a:graphicData uri="http://schemas.openxmlformats.org/drawingml/2006/table">
            <a:tbl>
              <a:tblPr/>
              <a:tblGrid>
                <a:gridCol w="5072865">
                  <a:extLst>
                    <a:ext uri="{9D8B030D-6E8A-4147-A177-3AD203B41FA5}">
                      <a16:colId xmlns:a16="http://schemas.microsoft.com/office/drawing/2014/main" val="20000"/>
                    </a:ext>
                  </a:extLst>
                </a:gridCol>
              </a:tblGrid>
              <a:tr h="0">
                <a:tc>
                  <a:txBody>
                    <a:bodyPr/>
                    <a:lstStyle/>
                    <a:p>
                      <a:pPr algn="ctr"/>
                      <a:r>
                        <a:rPr lang="en-GB" sz="4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Who were the ‘Guardians of the Gums?’</a:t>
                      </a: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3" name="Table 2"/>
          <p:cNvGraphicFramePr>
            <a:graphicFrameLocks noGrp="1"/>
          </p:cNvGraphicFramePr>
          <p:nvPr>
            <p:extLst/>
          </p:nvPr>
        </p:nvGraphicFramePr>
        <p:xfrm>
          <a:off x="379879" y="2037426"/>
          <a:ext cx="3374165" cy="579120"/>
        </p:xfrm>
        <a:graphic>
          <a:graphicData uri="http://schemas.openxmlformats.org/drawingml/2006/table">
            <a:tbl>
              <a:tblPr/>
              <a:tblGrid>
                <a:gridCol w="3374165">
                  <a:extLst>
                    <a:ext uri="{9D8B030D-6E8A-4147-A177-3AD203B41FA5}">
                      <a16:colId xmlns:a16="http://schemas.microsoft.com/office/drawing/2014/main" val="20000"/>
                    </a:ext>
                  </a:extLst>
                </a:gridCol>
              </a:tblGrid>
              <a:tr h="0">
                <a:tc>
                  <a:txBody>
                    <a:bodyPr/>
                    <a:lstStyle/>
                    <a:p>
                      <a:r>
                        <a:rPr lang="en-GB" sz="3200" b="1" dirty="0">
                          <a:solidFill>
                            <a:schemeClr val="tx1"/>
                          </a:solidFill>
                          <a:effectLst/>
                          <a:latin typeface="+mj-lt"/>
                        </a:rPr>
                        <a:t>The </a:t>
                      </a:r>
                      <a:r>
                        <a:rPr lang="en-GB" sz="3200" b="1" dirty="0" err="1">
                          <a:solidFill>
                            <a:schemeClr val="tx1"/>
                          </a:solidFill>
                          <a:effectLst/>
                          <a:latin typeface="+mj-lt"/>
                        </a:rPr>
                        <a:t>Flossinator</a:t>
                      </a:r>
                      <a:r>
                        <a:rPr lang="en-GB" sz="3200" b="1" dirty="0">
                          <a:solidFill>
                            <a:schemeClr val="tx1"/>
                          </a:solidFill>
                          <a:effectLst/>
                          <a:latin typeface="+mj-lt"/>
                        </a:rPr>
                        <a:t> </a:t>
                      </a:r>
                      <a:endParaRPr lang="en-GB" sz="32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p:cNvGraphicFramePr>
            <a:graphicFrameLocks noGrp="1"/>
          </p:cNvGraphicFramePr>
          <p:nvPr>
            <p:extLst/>
          </p:nvPr>
        </p:nvGraphicFramePr>
        <p:xfrm>
          <a:off x="368767" y="5412658"/>
          <a:ext cx="3396388" cy="579120"/>
        </p:xfrm>
        <a:graphic>
          <a:graphicData uri="http://schemas.openxmlformats.org/drawingml/2006/table">
            <a:tbl>
              <a:tblPr/>
              <a:tblGrid>
                <a:gridCol w="3396388">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Captain Dentist</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nvPr>
        </p:nvGraphicFramePr>
        <p:xfrm>
          <a:off x="8579343" y="4476143"/>
          <a:ext cx="2530750" cy="1554480"/>
        </p:xfrm>
        <a:graphic>
          <a:graphicData uri="http://schemas.openxmlformats.org/drawingml/2006/table">
            <a:tbl>
              <a:tblPr/>
              <a:tblGrid>
                <a:gridCol w="2530750">
                  <a:extLst>
                    <a:ext uri="{9D8B030D-6E8A-4147-A177-3AD203B41FA5}">
                      <a16:colId xmlns:a16="http://schemas.microsoft.com/office/drawing/2014/main" val="20000"/>
                    </a:ext>
                  </a:extLst>
                </a:gridCol>
              </a:tblGrid>
              <a:tr h="718527">
                <a:tc>
                  <a:txBody>
                    <a:bodyPr/>
                    <a:lstStyle/>
                    <a:p>
                      <a:pPr algn="ctr"/>
                      <a:r>
                        <a:rPr lang="en-GB" sz="3200" b="1" dirty="0">
                          <a:solidFill>
                            <a:schemeClr val="tx1"/>
                          </a:solidFill>
                          <a:effectLst/>
                          <a:latin typeface="+mj-lt"/>
                        </a:rPr>
                        <a:t>The Incredible Brush</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p:cNvGraphicFramePr>
            <a:graphicFrameLocks noGrp="1"/>
          </p:cNvGraphicFramePr>
          <p:nvPr>
            <p:extLst/>
          </p:nvPr>
        </p:nvGraphicFramePr>
        <p:xfrm>
          <a:off x="8627220" y="1860700"/>
          <a:ext cx="3374165" cy="579120"/>
        </p:xfrm>
        <a:graphic>
          <a:graphicData uri="http://schemas.openxmlformats.org/drawingml/2006/table">
            <a:tbl>
              <a:tblPr/>
              <a:tblGrid>
                <a:gridCol w="3374165">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Sugar Detective</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8" name="Rounded Rectangle 17"/>
          <p:cNvSpPr/>
          <p:nvPr/>
        </p:nvSpPr>
        <p:spPr>
          <a:xfrm rot="16200000">
            <a:off x="967398" y="-120921"/>
            <a:ext cx="2025633" cy="326817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19" name="Rounded Rectangle 18"/>
          <p:cNvSpPr/>
          <p:nvPr/>
        </p:nvSpPr>
        <p:spPr>
          <a:xfrm rot="16200000">
            <a:off x="9286644" y="81092"/>
            <a:ext cx="2055316" cy="3074956"/>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22" name="Rounded Rectangle 21"/>
          <p:cNvSpPr/>
          <p:nvPr/>
        </p:nvSpPr>
        <p:spPr>
          <a:xfrm rot="16200000">
            <a:off x="1055386" y="3266021"/>
            <a:ext cx="2272764" cy="3213679"/>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graphicFrame>
        <p:nvGraphicFramePr>
          <p:cNvPr id="25" name="Table 24">
            <a:extLst>
              <a:ext uri="{FF2B5EF4-FFF2-40B4-BE49-F238E27FC236}">
                <a16:creationId xmlns:a16="http://schemas.microsoft.com/office/drawing/2014/main" id="{EC83142F-12AA-1640-A18F-24836C1BC772}"/>
              </a:ext>
            </a:extLst>
          </p:cNvPr>
          <p:cNvGraphicFramePr>
            <a:graphicFrameLocks noGrp="1"/>
          </p:cNvGraphicFramePr>
          <p:nvPr>
            <p:extLst/>
          </p:nvPr>
        </p:nvGraphicFramePr>
        <p:xfrm>
          <a:off x="4364353" y="5508937"/>
          <a:ext cx="3396388" cy="579120"/>
        </p:xfrm>
        <a:graphic>
          <a:graphicData uri="http://schemas.openxmlformats.org/drawingml/2006/table">
            <a:tbl>
              <a:tblPr/>
              <a:tblGrid>
                <a:gridCol w="3396388">
                  <a:extLst>
                    <a:ext uri="{9D8B030D-6E8A-4147-A177-3AD203B41FA5}">
                      <a16:colId xmlns:a16="http://schemas.microsoft.com/office/drawing/2014/main" val="20000"/>
                    </a:ext>
                  </a:extLst>
                </a:gridCol>
              </a:tblGrid>
              <a:tr h="0">
                <a:tc>
                  <a:txBody>
                    <a:bodyPr/>
                    <a:lstStyle/>
                    <a:p>
                      <a:pPr algn="ctr"/>
                      <a:r>
                        <a:rPr lang="en-GB" sz="3200" b="1" dirty="0">
                          <a:solidFill>
                            <a:schemeClr val="tx1"/>
                          </a:solidFill>
                          <a:effectLst/>
                          <a:latin typeface="+mj-lt"/>
                        </a:rPr>
                        <a:t>Fairy </a:t>
                      </a:r>
                      <a:r>
                        <a:rPr lang="en-GB" sz="3200" b="1" dirty="0" err="1">
                          <a:solidFill>
                            <a:schemeClr val="tx1"/>
                          </a:solidFill>
                          <a:effectLst/>
                          <a:latin typeface="+mj-lt"/>
                        </a:rPr>
                        <a:t>Flouride</a:t>
                      </a:r>
                      <a:endParaRPr lang="en-GB" sz="2000" dirty="0">
                        <a:solidFill>
                          <a:schemeClr val="tx1"/>
                        </a:solidFill>
                        <a:effectLst/>
                        <a:latin typeface="+mj-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1" name="Picture 20">
            <a:extLst>
              <a:ext uri="{FF2B5EF4-FFF2-40B4-BE49-F238E27FC236}">
                <a16:creationId xmlns:a16="http://schemas.microsoft.com/office/drawing/2014/main" id="{DEB46732-0E6B-1747-ADCD-0C5D2455DB4E}"/>
              </a:ext>
            </a:extLst>
          </p:cNvPr>
          <p:cNvPicPr>
            <a:picLocks noChangeAspect="1"/>
          </p:cNvPicPr>
          <p:nvPr/>
        </p:nvPicPr>
        <p:blipFill>
          <a:blip r:embed="rId6"/>
          <a:stretch>
            <a:fillRect/>
          </a:stretch>
        </p:blipFill>
        <p:spPr>
          <a:xfrm flipH="1">
            <a:off x="11040814" y="4287899"/>
            <a:ext cx="487660" cy="1742724"/>
          </a:xfrm>
          <a:prstGeom prst="rect">
            <a:avLst/>
          </a:prstGeom>
        </p:spPr>
      </p:pic>
      <p:sp>
        <p:nvSpPr>
          <p:cNvPr id="24" name="Rounded Rectangle 23">
            <a:extLst>
              <a:ext uri="{FF2B5EF4-FFF2-40B4-BE49-F238E27FC236}">
                <a16:creationId xmlns:a16="http://schemas.microsoft.com/office/drawing/2014/main" id="{5384DAC2-FECE-664A-8679-A6EB75216CB1}"/>
              </a:ext>
            </a:extLst>
          </p:cNvPr>
          <p:cNvSpPr/>
          <p:nvPr/>
        </p:nvSpPr>
        <p:spPr>
          <a:xfrm rot="16200000">
            <a:off x="5019075" y="3461922"/>
            <a:ext cx="2025633" cy="3268173"/>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
        <p:nvSpPr>
          <p:cNvPr id="20" name="Rounded Rectangle 19"/>
          <p:cNvSpPr/>
          <p:nvPr/>
        </p:nvSpPr>
        <p:spPr>
          <a:xfrm rot="16200000">
            <a:off x="9276421" y="3533466"/>
            <a:ext cx="2075761" cy="3074956"/>
          </a:xfrm>
          <a:prstGeom prst="roundRect">
            <a:avLst/>
          </a:prstGeom>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531474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animBg="1"/>
      <p:bldP spid="24"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15166" y="991674"/>
            <a:ext cx="9719256" cy="4154984"/>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Hi! I’m The Incredible Brush. I brush teeth for at least two minutes twice a day, every day! I get rid of all those sneaky, sugar soldiers and ghastly bacteria who are trying to destroy your teeth! </a:t>
            </a:r>
          </a:p>
        </p:txBody>
      </p:sp>
      <p:sp>
        <p:nvSpPr>
          <p:cNvPr id="5" name="TextBox 4">
            <a:extLst>
              <a:ext uri="{FF2B5EF4-FFF2-40B4-BE49-F238E27FC236}">
                <a16:creationId xmlns:a16="http://schemas.microsoft.com/office/drawing/2014/main" id="{AF103F82-0D79-BF4F-AE2D-349E9512D602}"/>
              </a:ext>
            </a:extLst>
          </p:cNvPr>
          <p:cNvSpPr txBox="1"/>
          <p:nvPr/>
        </p:nvSpPr>
        <p:spPr>
          <a:xfrm>
            <a:off x="1880315" y="6266023"/>
            <a:ext cx="8367511" cy="707886"/>
          </a:xfrm>
          <a:prstGeom prst="rect">
            <a:avLst/>
          </a:prstGeom>
          <a:noFill/>
        </p:spPr>
        <p:txBody>
          <a:bodyPr wrap="square" rtlCol="0">
            <a:spAutoFit/>
          </a:body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brushes their teeth?</a:t>
            </a:r>
          </a:p>
        </p:txBody>
      </p:sp>
      <p:pic>
        <p:nvPicPr>
          <p:cNvPr id="7" name="Picture 6">
            <a:extLst>
              <a:ext uri="{FF2B5EF4-FFF2-40B4-BE49-F238E27FC236}">
                <a16:creationId xmlns:a16="http://schemas.microsoft.com/office/drawing/2014/main" id="{336B749D-F423-7E4D-AF57-C0D3F1626862}"/>
              </a:ext>
            </a:extLst>
          </p:cNvPr>
          <p:cNvPicPr>
            <a:picLocks noChangeAspect="1"/>
          </p:cNvPicPr>
          <p:nvPr/>
        </p:nvPicPr>
        <p:blipFill>
          <a:blip r:embed="rId2"/>
          <a:stretch>
            <a:fillRect/>
          </a:stretch>
        </p:blipFill>
        <p:spPr>
          <a:xfrm>
            <a:off x="242015" y="0"/>
            <a:ext cx="1638300" cy="5854700"/>
          </a:xfrm>
          <a:prstGeom prst="rect">
            <a:avLst/>
          </a:prstGeom>
        </p:spPr>
      </p:pic>
    </p:spTree>
    <p:extLst>
      <p:ext uri="{BB962C8B-B14F-4D97-AF65-F5344CB8AC3E}">
        <p14:creationId xmlns:p14="http://schemas.microsoft.com/office/powerpoint/2010/main" val="3319622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67934</TotalTime>
  <Words>675</Words>
  <Application>Microsoft Macintosh PowerPoint</Application>
  <PresentationFormat>Widescreen</PresentationFormat>
  <Paragraphs>62</Paragraphs>
  <Slides>17</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proxima_nova_bold</vt:lpstr>
      <vt:lpstr>proxima_nova_rgregular</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106</cp:revision>
  <dcterms:created xsi:type="dcterms:W3CDTF">2015-12-16T03:40:36Z</dcterms:created>
  <dcterms:modified xsi:type="dcterms:W3CDTF">2024-10-17T08:56:36Z</dcterms:modified>
</cp:coreProperties>
</file>